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7" r:id="rId5"/>
    <p:sldId id="266" r:id="rId6"/>
    <p:sldId id="265" r:id="rId7"/>
    <p:sldId id="264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4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58BE8-016C-48DA-A648-7B5FFB1A784A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78226-BE69-4F78-852E-FBEE1F9BB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0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78226-BE69-4F78-852E-FBEE1F9BB8F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21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09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71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60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14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583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41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67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561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53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87BD5-6CEC-4B23-B403-1E407A4AD14F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26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 - 6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7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3901" y="2295563"/>
            <a:ext cx="9404195" cy="1494383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газо-, пенобетона Сибит (Россия)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59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1999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газо-, пенобетона Сибит (Россия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не горит и имеет высокий предел огнестойкости, позволяющий применять изделия в зданиях 1-й степени пожарной опасности.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обладает исключительной теплоизоляцией, хорошо сохраняет тепло зимой и прохладу летом. Стены из ячеистого бетона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3—5 раз теплее кирпича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"не боится" воды, так как состоит из водонерастворимого минерала, его структура обеспечивает быстрое удаление влаги в окружающую среду без изменения физико-технических характеристик материала.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камень, который не горит и не гниет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марке по морозостойкости 250 циклов можно прогнозировать срок его эксплуатации свыше 500 лет.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газобетонных блоков Сибит можно строить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 стены домов до 5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выполнении ограждающих конструкций каркасных зданий этажность не ограничивается.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хорошо обрабатывается инструментами, пилится, сверлится, гвоздится, стругается, штрабится.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газобетона Сибит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стены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Масса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из газобетона Сибит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расчете на 1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4—5 раз меньше кирпичной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фундаменте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коттеджном строительстве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10—15 %.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Стандартный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мелкий блок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размером 20×25×60 см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D600 имеет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18 кг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может заменить в ограждающей стене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15—20 кирпичей весом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80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80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Толщина стен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Кирпичная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стена при капитальном строительстве толще газобетонной в 2 раза.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требованиям СНиП толщина стены из Сибита должна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 не менее 0,6 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марке плотности газобетона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D600 и 0,5 м при марке D500, из кирпича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—2,3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Большинство так называемых новых "кирпичных" домов построены с использованием эффективных утеплителей, на практике далеко недолговечных. Из Сибита мы получаем однородную стену.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4—6 раз выше, чем у кирпича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ячеистых бетонов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(0,17 г/м)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обеспечивает быстрое удаление построечной влаги из материала и поддержание нормального режима воздуха в помещениях, аэропроницаемость способствует сохранению в помещениях свежего воздуха.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сравнения, паропроницаемость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кирпича не превышает 0,11 г/м, а поперечного среза сосны — 0,06 г/м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Теплопроводность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Теплопроводность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из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 раза ниже кирпичной, экономия на обогреве строения — до 20 %.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Теплофизические качества позволяют домам из ячеистого газобетона хорошо удерживать тепло, делают теплыми на ощупь поверхности стен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НАСЫПНОЙ УТЕПЛИТЕЛЬ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Пористый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щебень завода "Сибит"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 раза меньше по объему и в 4 раза дешевле керамзитового гравия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1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946710"/>
              </p:ext>
            </p:extLst>
          </p:nvPr>
        </p:nvGraphicFramePr>
        <p:xfrm>
          <a:off x="86498" y="356965"/>
          <a:ext cx="12105503" cy="1696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97349">
                  <a:extLst>
                    <a:ext uri="{9D8B030D-6E8A-4147-A177-3AD203B41FA5}">
                      <a16:colId xmlns:a16="http://schemas.microsoft.com/office/drawing/2014/main" val="3577968973"/>
                    </a:ext>
                  </a:extLst>
                </a:gridCol>
                <a:gridCol w="3104077">
                  <a:extLst>
                    <a:ext uri="{9D8B030D-6E8A-4147-A177-3AD203B41FA5}">
                      <a16:colId xmlns:a16="http://schemas.microsoft.com/office/drawing/2014/main" val="2700564305"/>
                    </a:ext>
                  </a:extLst>
                </a:gridCol>
                <a:gridCol w="3104077">
                  <a:extLst>
                    <a:ext uri="{9D8B030D-6E8A-4147-A177-3AD203B41FA5}">
                      <a16:colId xmlns:a16="http://schemas.microsoft.com/office/drawing/2014/main" val="1174977441"/>
                    </a:ext>
                  </a:extLst>
                </a:gridCol>
              </a:tblGrid>
              <a:tr h="304965">
                <a:tc>
                  <a:txBody>
                    <a:bodyPr/>
                    <a:lstStyle/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Сибит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Керамзитовый гравий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178118"/>
                  </a:ext>
                </a:extLst>
              </a:tr>
              <a:tr h="323541">
                <a:tc>
                  <a:txBody>
                    <a:bodyPr/>
                    <a:lstStyle/>
                    <a:p>
                      <a:pPr marL="180000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Плотность, кг/м3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600—700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608096"/>
                  </a:ext>
                </a:extLst>
              </a:tr>
              <a:tr h="499177">
                <a:tc>
                  <a:txBody>
                    <a:bodyPr/>
                    <a:lstStyle/>
                    <a:p>
                      <a:pPr marL="180000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Расчетный коэффициент теплопроводности</a:t>
                      </a:r>
                      <a:endParaRPr lang="ru-RU" sz="16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равновесной влажности, Вт/м·°С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917226"/>
                  </a:ext>
                </a:extLst>
              </a:tr>
              <a:tr h="541860">
                <a:tc>
                  <a:txBody>
                    <a:bodyPr/>
                    <a:lstStyle/>
                    <a:p>
                      <a:pPr marL="180000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./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55523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104716"/>
            <a:ext cx="12192000" cy="25224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ts val="1125"/>
              </a:lnSpc>
              <a:spcBef>
                <a:spcPts val="975"/>
              </a:spcBef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1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Сравнение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«Сибит» с керамзитовым гравием</a:t>
            </a: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498" y="2059394"/>
            <a:ext cx="12010768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Сибири вопрос утеплителя стоит особенно остро — компания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Henkel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подсчитала, что пока нет утеплителя, потери на квадратный метр таковы, как если бы на каждом метровом участке стены было постоянно включено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60-ваттной лампочке.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Морозостойкость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морозостойкости ячеистый бетон Сибит уникален: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ГОСТ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строительный материал должен выдерживать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 циклов "замораживания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Сибит легко переносит 200 циклов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примерно соответствует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500-летнему сроку службы дома.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Морозостойкость ячеистого газобетона объясняется его резервной пористостью — в эти поры при замерзании вытесняется расширяющиеся лед и вода без разрушения материала</a:t>
            </a: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Плиты перекрытия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из ячеистого газобетона Сибит сопоставима с ЖБИ плитами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800 кг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Плиты перекрытия в крыше — готовый теплый чердак!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малоэтажных зданий применение ячеистобетонных перекрытий позволяет значительно сократить применение древесины, кровельной стали, скобяных изделий благодаря устройству совмещенных безрулонных кровель и эффективному использованию подкрышного пространства, что значительно снижает себестоимость квадратного метра здания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8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Трудовые и материальные затраты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Трудозатраты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работе с Сибитом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 в 1,4 раза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сравнению с кирпичом за счет дружелюбности материала к строителям.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проведении строительных работ он легко обрабатывается инструментами, имеющимися на любой стройплощадке. Отсюда следует и понижение трудоемкости кладки, так как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вместо 15—20 кирпичей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достаточно уложить один блок Сибита.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 строительства дома из Сибита, безусловно, выше — в среднем за смену можно уложить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кирпичной кладки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— Сибита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Загородный дом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площадью 250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пятью рабочими реально "поднять"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40 дней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Удельные капитальные вложения при возведении малоэтажных зданий из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 в 1,8 раза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при использовании кирпича за счет легкости перевозки и простоты укладки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Пенобетон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строительный материал имеет сравнительно недавнюю историю. Впервые он был запатентован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Германии в 1890 году, затем — в Норвегии и Дании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Крупномасштабное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промышленное производство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пенобетона под маркой "YTONG" было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налажено в 1923 году в Швеции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в настоящее время его потребление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40 млн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год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Ведущими производителями пенобетона в Европе являются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Польша (45 % европейской продукции), Германия (35 %) и Чехия (11 %).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пенобетона можно возводить дома высотой до четырех этажей.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домах с повышенной этажностью необходимо устройство несущего железобетонного либо металлического каркаса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элементами заводского изготовления являются стеновые блоки, перемычки, стеновые панели, плиты покрытий и перекрытий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https://studfile.net/html/2706/72/html_LG3biyrFsL.cJS8/htmlconvd-gquno7256xi2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8" y="48267"/>
            <a:ext cx="2010034" cy="17357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Рисунок 14" descr="https://studfile.net/html/2706/72/html_LG3biyrFsL.cJS8/htmlconvd-gquno7256xi3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410" y="65258"/>
            <a:ext cx="2936790" cy="1718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Рисунок 15" descr="https://studfile.net/html/2706/72/html_LG3biyrFsL.cJS8/htmlconvd-gquno7256xi4.jpg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88" y="68218"/>
            <a:ext cx="1923536" cy="17157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7" name="Рисунок 16" descr="https://studfile.net/html/2706/72/html_LG3biyrFsL.cJS8/htmlconvd-gquno7256xi5.jpg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111" y="65258"/>
            <a:ext cx="2183029" cy="1718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8" name="Рисунок 17" descr="https://studfile.net/html/2706/72/html_LG3biyrFsL.cJS8/htmlconvd-gquno7256xi6.jpg"/>
          <p:cNvPicPr/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328" y="65257"/>
            <a:ext cx="2932672" cy="171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41188" y="2096399"/>
            <a:ext cx="12031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Номенклатура изделий из пенобетона: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стеновые блоки;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элементы перемычек;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вентиляционные короба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с утеплением пенополистиролом либо минераловатными плитами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пустотные плиты перекрытий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86766" y="1831007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д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90933" y="182656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г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61453" y="181242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15048" y="185814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36140" y="181242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188" y="2927396"/>
            <a:ext cx="1215081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 является несгораемым материалом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еврокласс А1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который по огнестойкости не уступает кладке из глиняного кирпича. Во время его нагревания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температуры 100 °C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происходит испарение абсорбционной влаги.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Непосредственное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длительное воздействие огня вызывает спекание и охрупчивание поверхностных слоев стен.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нормами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ISO 717-1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звукоизоляция стен оценивается показателями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RAR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учитывающими звуковые и ударные источники шума. Их числовые величины возрастают пропорционально логарифму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массы 1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стены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связи с низким объемным весом стены из пенобетона обладают худшей звукоизоляцией по сравнению со стенами из глиняного или силикатного кирпича.</a:t>
            </a:r>
            <a:endParaRPr lang="ru-RU" sz="1600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 наряду с высокой паропроницаемостью обладает большой тепловой инерцией.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теплопередачи с одной поверхности стены противоположной происходит в 4 раза медленнее, чем в стенах из других каменных материалов (8— 11 ч, в зависимости от толщины стены и объемной массы пенобетона)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этим качествам в помещении независимо от погодных условий сохраняется комфортный температурно-влажностный режим.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83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важным эксплуатационным показателям следует также отнести низкую радиоактивность пенобетона, сравнимую с такими экологическими материалами, как дерево или глиняный кирпич.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Кладка стен из пенобетонных блоков осуществляется на легких теплоизоляционных растворах или специальных клеях. Толщина горизонтальных швов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1—3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швы — пустотные лабиринтного типа. Благодаря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расход раствора,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увеличивается производительность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устраняются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"мостики холода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характерные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кладок на тяжелых растворах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Рисунок 48" descr="https://studfile.net/html/2706/72/html_LG3biyrFsL.cJS8/htmlconvd-gquno725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8" y="2339103"/>
            <a:ext cx="4681099" cy="4424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4858315" y="2031586"/>
            <a:ext cx="733368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Наименее трудоемкими в возведении являются однослойные стены из пенобетонных блоков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Их толщина должна  быть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240 мм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штукатурные слои выполняются из минеральных гидрофобизированных растворов, обладающих высокой паропроницаемостью. Применение плотных паронепроницаемых штукатурок способствует накоплению влаги в стенах и, как следствие, их преждевременному разрушению, а также появлению грибков и плесени. 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Следует отметить, что штукатурные слои должны наноситься после затухания усадки стен, которая длится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0,5—1 года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увеличивает срок сдачи объекта в эксплуатацию и может привести к переувлажнению стен от атмосферных осадков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14011" y="5417128"/>
            <a:ext cx="733368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0050"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Вертикальные сечения однослойных (</a:t>
            </a:r>
            <a:r>
              <a:rPr lang="ru-RU" sz="17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щелевых (</a:t>
            </a:r>
            <a:r>
              <a:rPr lang="ru-RU" sz="17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стен: 1 — пенобетонные блоки; 2 — внутренняя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штукатурка; 3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наружная штукатурка; 4 — лицевой слой из силикатного или глиняного кирпича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вентилируемая воздушная прослойка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соединительные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664940" y="245281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57200" y="4159939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305399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регионах с интенсивными осадками и влажным климатом наружные стены рекомендуется выполнять щелевыми, состоящими из внутреннего несущего слоя из пенобетонных блоков, воздушной прослойки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40—150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лицевого защитного слоя толщиной 120 мм в виде кладки из силикатного или глиняного кирпича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 descr="https://studfile.net/html/2706/72/html_LG3biyrFsL.cJS8/htmlconvd-gquno7258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23" y="923331"/>
            <a:ext cx="4305172" cy="50573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39032" y="923331"/>
            <a:ext cx="352116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показаны конструктивные схемы сопряжения наружных стен с железобетонными перекрытиями типа "ТЕRIVA" или "FERT".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систему ребер заводского изготовления, на которые монтируются пустотелые керамические элементы, а пространство между ними и ребрами заполняется монолитным бетоном.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прогрессивным является перекрытие в виде сборных плит из армированного пенобетона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s://studfile.net/html/2706/72/html_LG3biyrFsL.cJS8/htmlconvd-gquno7259x1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18" y="923331"/>
            <a:ext cx="4010414" cy="50573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0" y="6027003"/>
            <a:ext cx="4416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76275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Узлы сопряжения стен с ребристыми перекрытиями: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676275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железобетонные пояса жесткости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6895" y="6027003"/>
            <a:ext cx="4220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33350"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б. 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Узлы сопряжения стен с панельными (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перекрытиями: 1 — железобетонные пояса жесткости; 2 — анкерный стержень</a:t>
            </a: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54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Существенным элементом сопряжения перекрытий и стен в обоих случаях является монолитный железобетонный пояс жесткости.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делается непрерывным на уровне перекрытий по всему периметру несущих стен. Его теплоизоляционные свойства отличаются от пенобетона, в связи с чем пояс, как "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мостик холода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защищается с наружной стороны стены вкладышами из пенополистирола или минераловатных плит с облицовкой пенобетонными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плитами.</a:t>
            </a:r>
          </a:p>
        </p:txBody>
      </p:sp>
      <p:pic>
        <p:nvPicPr>
          <p:cNvPr id="4" name="Рисунок 3" descr="https://studfile.net/html/2706/72/html_LG3biyrFsL.cJS8/htmlconvd-gquno726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2" y="1323439"/>
            <a:ext cx="5135263" cy="54220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343265" y="1323439"/>
            <a:ext cx="6704571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пояса удорожает строительство, но является целесообразным мероприятием из следующих соображений: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повышение пространственной жесткости здания;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восприятие усилий, возникающих в результате неравномерных осадок основания;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перераспределение усилий, вызванных неравномерной нагрузкой на стены;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восприятие растягивающих усилий, вызванных температурными деформациями;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обеспечение целостности здания в случае локальных разрушений, например, вызванных взрывом газа.</a:t>
            </a:r>
            <a:endParaRPr lang="ru-RU" sz="15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39265" y="5745581"/>
            <a:ext cx="69527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23875" algn="just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Железобетонные перемычки (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простенки (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изготавливаемые из монолитного железобетона в опалубке из корытообразных пенобетонных элементов:</a:t>
            </a:r>
            <a:endParaRPr lang="ru-RU" sz="15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— металлические соединительные пластины; 2 — штукатурный слой</a:t>
            </a:r>
            <a:endParaRPr lang="ru-RU" sz="15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43264" y="3806589"/>
            <a:ext cx="67045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Aft>
                <a:spcPts val="0"/>
              </a:spcAft>
            </a:pP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Надоконные и дверные перемычки выполняются из сборных элементов заводского изготовления либо непосредственно при возведении стен путем заполнения бетоном корытообразных элементов из пенобетона, в которых уложен арматурный каркас (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Простенки при малых размерах их поперечных сечений усиливаются монолитными железобетонными столбами. Последние выполняются в несъемной опалубке, представляющей собой вертикальный короб, образованный из корытообразных пенобетонных элементов (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31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Весьма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важным является вопрос возведения из пенобетона стен подвальных помещений. Технические нормы ряда стран допускают возведение наружных и внутренних стен подвалов из пенобетона при условии их гидроизоляции и при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грунтовых вод ниже подошвы фундаментов.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при самой надежной гидроизоляции стен нельзя исключить возможность их увлажнения за весь период эксплуатации. В связи с этим стены подвалов и цокольные части наружных стен обычно возводятся из водостойких материалов, например из клинкерного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1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590"/>
          <a:stretch/>
        </p:blipFill>
        <p:spPr bwMode="auto">
          <a:xfrm>
            <a:off x="92031" y="2042722"/>
            <a:ext cx="3874488" cy="3884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61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506"/>
          <a:stretch/>
        </p:blipFill>
        <p:spPr bwMode="auto">
          <a:xfrm>
            <a:off x="4167703" y="2058148"/>
            <a:ext cx="3913615" cy="38845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2031" y="6077164"/>
            <a:ext cx="7334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Сопряжение стены из пенобетонных блоков с подвальной стеной из водостойкого кирпича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пенобетонных блоков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80173" y="2042722"/>
            <a:ext cx="385530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малоэтажных жилых домах крыши, как правило, проектируются скатными.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этом, с целью рационального использования объемного пространства здания, чердаки должны исполнять функции жилых помещений.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этом случае в качестве ограждающих конструкций покрытий весьма эффективными являются армированные пенобетонные плиты.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5400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Последние могут исполнять роль сплошных несущих стропильных систем либо укладываться вдоль ската крыши с опорой на кирпичные поперечные стены — перегородки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уменьшения "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мертвого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пространства в карнизной части чердака наружные стены возводят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1,6—2,0 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выше отметки пола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перекрытия.</a:t>
            </a:r>
          </a:p>
        </p:txBody>
      </p:sp>
      <p:pic>
        <p:nvPicPr>
          <p:cNvPr id="4" name="Рисунок 3" descr="https://studfile.net/html/2706/72/html_LG3biyrFsL.cJS8/htmlconvd-gquno7262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6" t="1621" r="1670" b="1968"/>
          <a:stretch/>
        </p:blipFill>
        <p:spPr bwMode="auto">
          <a:xfrm>
            <a:off x="142102" y="1383957"/>
            <a:ext cx="8186352" cy="37434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5254052"/>
            <a:ext cx="83284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Конструктивная схема фрагмента стены в карнизной части жилого чердачного помещения: 1 — пенобетонные блоки; 2 — перекрытие;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железобетонный пояс жесткости; 4 — облицовка из пенобетонных плит;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6 — железобетонный усилительный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каркас;7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мауэрлат; 8 — анкеры;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теплоизоляция; 10 — деревянные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стропила.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70556" y="1242074"/>
            <a:ext cx="3472249" cy="4202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Восприятие распора, передаваемого от стропильных конструкций на свободно стоящие наружные стены, осуществляется с помощью монолитного железобетонного каркаса, который состоит из горизонтальных поясов и вертикальных стоек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рис.6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04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"/>
            <a:ext cx="1215287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Следует иметь в виду, что длительно протекающие деформационные процессы усадки в кладке из пенобетона могут вызывать ее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растрескивание.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касается зданий, эксплуатация которых начата при недостаточно просушенных стенах.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случае трещинообразованию наиболее подвержены участки стен в местах оконных и дверных проемов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3xi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34" y="1815996"/>
            <a:ext cx="3608077" cy="3753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63xi2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665" y="1815994"/>
            <a:ext cx="4052027" cy="37532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684823" y="303761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61271" y="3009658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064119" y="1815994"/>
            <a:ext cx="4034481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Трещины в пенобетонных перегородках могут также возникнуть вследствие чрезмерных прогибов поддерживающих их перекрытий, вызванных, например, деформациями ползучести.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избежание появления трещин используют сетчатое армирование участков, где ожидается концентрация усадочных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деформаций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751944"/>
            <a:ext cx="71457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Деформационные трещины в углах дверных и оконных проемов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их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предупреждение путем усиления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армирующими сетками из стекловолокон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армирующие сетки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приведены стоимостные показатели возведения 1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aseline="30000" dirty="0" smtClean="0"/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наружных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стен, выполненных из различных каменных материалов и обладающих одинаковыми теплотехническими свойствами.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данных таблицы учтены стоимость материалов, трудозатраты, эксплуатация оборудования и накладные расходы. Как видно, разница в стоимости может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достигать 90 % в пользу пенобетона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879823"/>
              </p:ext>
            </p:extLst>
          </p:nvPr>
        </p:nvGraphicFramePr>
        <p:xfrm>
          <a:off x="109152" y="1176390"/>
          <a:ext cx="11973696" cy="5634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90643">
                  <a:extLst>
                    <a:ext uri="{9D8B030D-6E8A-4147-A177-3AD203B41FA5}">
                      <a16:colId xmlns:a16="http://schemas.microsoft.com/office/drawing/2014/main" val="2180104769"/>
                    </a:ext>
                  </a:extLst>
                </a:gridCol>
                <a:gridCol w="1783053">
                  <a:extLst>
                    <a:ext uri="{9D8B030D-6E8A-4147-A177-3AD203B41FA5}">
                      <a16:colId xmlns:a16="http://schemas.microsoft.com/office/drawing/2014/main" val="2539503151"/>
                    </a:ext>
                  </a:extLst>
                </a:gridCol>
              </a:tblGrid>
              <a:tr h="308057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конструкции стены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Стоимость, €/м2</a:t>
                      </a:r>
                      <a:endParaRPr lang="ru-RU" sz="1600" i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133891"/>
                  </a:ext>
                </a:extLst>
              </a:tr>
              <a:tr h="30619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Однослойная стена толщиной 37 см из пенобетонных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блоков класса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на тонких растворных швах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954116"/>
                  </a:ext>
                </a:extLst>
              </a:tr>
              <a:tr h="469556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Двухслойная стена из силикатных блоков "SILKA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M24« и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утепляющим наружным слоем толщиной 15 см из пенополистирола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672045"/>
                  </a:ext>
                </a:extLst>
              </a:tr>
              <a:tr h="49427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Однослойная стена толщиной 44 см из керамических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щелевых блоков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"POROTHERM"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574875"/>
                  </a:ext>
                </a:extLst>
              </a:tr>
              <a:tr h="46832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блоков "MAX 29",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минераловатных плит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толщиной 10 см и облицовки толщиной 12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из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24385"/>
                  </a:ext>
                </a:extLst>
              </a:tr>
              <a:tr h="623318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глиняных кирпичей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К2 толщиной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см, пенополистирола толщиной 12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и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несущего слоя толщиной 25 см из полнотелого 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191863"/>
                  </a:ext>
                </a:extLst>
              </a:tr>
              <a:tr h="667264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керамических блоков "MAX 29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", пенополистирола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толщиной 10 см и облицовки толщиной 12 см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щелевого 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02747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полнотелого кирпича толщиной 25 см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минераловатных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плит 12 см и лицевого слоя толщиной 12 см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глиняного дырчатого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987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44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Оценивая экономические показатели здания из пенобетона, следует также учитывать снижение нагрузок на фундаменты, что имеет особо большое значение при строительстве на слабых либо осадочных грунтах.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тонких растворных швов и ровные плоские поверхности стен предопределяют снижение расходов на отделочные работы.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вместо внутренней штукатурки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10— 15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характерной для обычной кирпичной кладки, на стены из пенобетонных блоков достаточно нанести шпаклевочный слой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5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Немаловажное значение для стоимости имеют эксплуатационные показатели: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расходов на обогрев здания,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поддержание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нем комфортного микроклимата,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гибкой перепланировки путем разборки и возведения новых легких пенобетонных перегородок.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7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17890" y="2376205"/>
            <a:ext cx="4201984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88" lvl="0" algn="ctr">
              <a:lnSpc>
                <a:spcPct val="17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8090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1495</Words>
  <Application>Microsoft Office PowerPoint</Application>
  <PresentationFormat>Широкоэкранный</PresentationFormat>
  <Paragraphs>222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21</cp:revision>
  <dcterms:created xsi:type="dcterms:W3CDTF">2024-01-08T09:07:40Z</dcterms:created>
  <dcterms:modified xsi:type="dcterms:W3CDTF">2025-02-10T05:48:05Z</dcterms:modified>
</cp:coreProperties>
</file>